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Montserrat Black" panose="00000A00000000000000" pitchFamily="2" charset="0"/>
      <p:bold r:id="rId28"/>
      <p:boldItalic r:id="rId29"/>
    </p:embeddedFont>
    <p:embeddedFont>
      <p:font typeface="Montserrat ExtraBold" panose="00000900000000000000" pitchFamily="2" charset="0"/>
      <p:bold r:id="rId30"/>
      <p:boldItalic r:id="rId31"/>
    </p:embeddedFont>
    <p:embeddedFont>
      <p:font typeface="Montserrat Medium" panose="00000600000000000000" pitchFamily="2" charset="0"/>
      <p:regular r:id="rId32"/>
      <p:bold r:id="rId33"/>
      <p:italic r:id="rId34"/>
      <p:boldItalic r:id="rId35"/>
    </p:embeddedFont>
    <p:embeddedFont>
      <p:font typeface="Montserrat SemiBold" panose="00000700000000000000" pitchFamily="2" charset="0"/>
      <p:regular r:id="rId36"/>
      <p:bold r:id="rId37"/>
      <p:italic r:id="rId38"/>
      <p:boldItalic r:id="rId39"/>
    </p:embeddedFont>
    <p:embeddedFont>
      <p:font typeface="Permanent Marker" panose="020B0604020202020204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390" autoAdjust="0"/>
  </p:normalViewPr>
  <p:slideViewPr>
    <p:cSldViewPr snapToGrid="0">
      <p:cViewPr varScale="1">
        <p:scale>
          <a:sx n="63" d="100"/>
          <a:sy n="63" d="100"/>
        </p:scale>
        <p:origin x="1380" y="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f7a68c4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9f7a68c4a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a6356d9ebd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a6356d9ebd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Gender and ethnicity often prompt questions from younger YP’s.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AGENDER: </a:t>
            </a: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 a person who does not identify themselves as having a particular gender</a:t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GENDER FLUID: a person who does not identify themselves as having a fixed gender.</a:t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ETHNICITY: your family heritage/race. </a:t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a6356d9ebd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a6356d9ebd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Support YP’s in selecting a username and password.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Remind YP’s that they should not use social media handles/gamer tags or any other identifiable names/nicknames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Remind YP’s that they need to pick a memorable password because we cannot send password reminders.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TIP</a:t>
            </a:r>
            <a:r>
              <a:rPr lang="en-GB"/>
              <a:t>: ask the teachers (ahead of the session of possible) to provide each YP with a post-it note so they can cover their usernames so their accounts can stay anonymous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a6356d9ebd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ga6356d9ebd_0_2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Once YP’s have signed up, explain how Kooth magazine works.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ACTIVITY: Find an article about - ADHD/bullying/your favourite hobby etc.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/>
              <a:t>TIP:</a:t>
            </a:r>
            <a:r>
              <a:rPr lang="en-GB"/>
              <a:t> if you can prepare ahead, you can send Kooth pens/fidget toys etc to the classroom teacher before the session. These activities can be set as mini-competitions to keep YP’s engaged</a:t>
            </a:r>
            <a:r>
              <a:rPr lang="en-GB">
                <a:solidFill>
                  <a:schemeClr val="dk1"/>
                </a:solidFill>
              </a:rPr>
              <a:t> - the First YP to complete the activity wins a prize.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ga6356d9ebd_0_2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a6356d9ebd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a6356d9ebd_0_3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solidFill>
                  <a:schemeClr val="dk1"/>
                </a:solidFill>
              </a:rPr>
              <a:t>Once YP’s have signed up, explain how Kooth Forums work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solidFill>
                  <a:schemeClr val="dk1"/>
                </a:solidFill>
              </a:rPr>
              <a:t>ACTIVITY: Find a forum about - ADHD/bullying/your favourite hobby etc.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>
                <a:solidFill>
                  <a:schemeClr val="dk1"/>
                </a:solidFill>
              </a:rPr>
              <a:t>TIP:</a:t>
            </a:r>
            <a:r>
              <a:rPr lang="en-GB">
                <a:solidFill>
                  <a:schemeClr val="dk1"/>
                </a:solidFill>
              </a:rPr>
              <a:t> if you can prepare ahead, you can send Kooth pens/fidget toys etc to the classroom teacher before the session. These activities can be set as mini-competitions to keep YP’s engaged - the First YP to complete the activity wins a prize.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53" name="Google Shape;253;ga6356d9ebd_0_3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a8c9f62c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a8c9f62ca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solidFill>
                  <a:schemeClr val="dk1"/>
                </a:solidFill>
              </a:rPr>
              <a:t>Once YP’s have signed up, explain how Kooth mini-activities work.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solidFill>
                  <a:schemeClr val="dk1"/>
                </a:solidFill>
              </a:rPr>
              <a:t>ACTIVITY: Find the mini-activity for three of the icons on this slide.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b="1">
                <a:solidFill>
                  <a:schemeClr val="dk1"/>
                </a:solidFill>
              </a:rPr>
              <a:t>TIP:</a:t>
            </a:r>
            <a:r>
              <a:rPr lang="en-GB">
                <a:solidFill>
                  <a:schemeClr val="dk1"/>
                </a:solidFill>
              </a:rPr>
              <a:t> if you can prepare ahead, you can send Kooth pens/fidget toys etc to the classroom teacher before the session. These activities can be set as mini-competitions to keep YP’s engaged - the First YP to complete the activity wins a prize.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1" name="Google Shape;261;ga8c9f62ca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a6356d9ebd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a6356d9ebd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Additional activities to use if you have extra time in your session.,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Create a journal entry and find where these are saved on your Kooth account.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Find a mini-activity you can try at home this evening.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Figure out how to change your avatar on Kooth.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9f7a68c4a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9f7a68c4a7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Questions to ask YP’s: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What is mental health.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Is mental health different to physical health?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What are some examples of mental health?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Use this slide to introduce MH as a spectrum and something that everyone has … like physical health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f7a68c4a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f7a68c4a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framework is an easy way for YP’s to visual the transience of our personal MH experiences.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this slide to introduce why self care is important.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Note: highlight here that X axis of this framework shows that even those of us without a diagnosed MH condition can have a less positive relationship with our mental health (Bottom right section)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9f7a68c4a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9f7a68c4a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Ask YP’s for some examples of self care activities.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Those in white bubbles are general self-care tips. Cherry pick a few to explain in further detail.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Those in yellow bubbles are self care activities that can be done on Kooth.com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9f7a68c4a7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9f7a68c4a7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Briefly summarise who Kooth are, what we do and how we can help.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1"/>
              <a:t>Please specify the available age range in this slide. </a:t>
            </a:r>
            <a:endParaRPr b="1" i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9f7a68c4a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9f7a68c4a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Direct young people to the Kooth website.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also take this opportunity to play the Kooth video available on the landing page whilst YPs are navigating here.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a6356d9ebd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a6356d9ebd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Direct YP’s to the Join Kooth button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a6356d9ebd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a6356d9ebd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Ensure YP’s sign up under the correct areas.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a6356d9eb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a6356d9eb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page highlights the age range Kooth is available in your area.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this time to highlight how long YP’s can use the service in their area from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105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4"/>
          <p:cNvSpPr txBox="1"/>
          <p:nvPr/>
        </p:nvSpPr>
        <p:spPr>
          <a:xfrm>
            <a:off x="0" y="78325"/>
            <a:ext cx="52740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u="sng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How to sign up to Kooth.com</a:t>
            </a:r>
            <a:endParaRPr sz="2200" u="sng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32" name="Google Shape;23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4750" y="-89650"/>
            <a:ext cx="3225775" cy="527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8876" y="0"/>
            <a:ext cx="3814872" cy="5143499"/>
          </a:xfrm>
          <a:prstGeom prst="rect">
            <a:avLst/>
          </a:prstGeom>
          <a:noFill/>
          <a:ln>
            <a:noFill/>
          </a:ln>
          <a:effectLst>
            <a:outerShdw blurRad="785813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105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5"/>
          <p:cNvSpPr txBox="1"/>
          <p:nvPr/>
        </p:nvSpPr>
        <p:spPr>
          <a:xfrm>
            <a:off x="0" y="78325"/>
            <a:ext cx="52740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u="sng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How to sign up to Kooth.com</a:t>
            </a:r>
            <a:endParaRPr sz="2200" u="sng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39" name="Google Shape;23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9225" y="240875"/>
            <a:ext cx="2849100" cy="466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5"/>
          <p:cNvPicPr preferRelativeResize="0"/>
          <p:nvPr/>
        </p:nvPicPr>
        <p:blipFill rotWithShape="1">
          <a:blip r:embed="rId4">
            <a:alphaModFix/>
          </a:blip>
          <a:srcRect l="4574" t="49456" r="7280"/>
          <a:stretch/>
        </p:blipFill>
        <p:spPr>
          <a:xfrm>
            <a:off x="3181362" y="1874450"/>
            <a:ext cx="2661800" cy="3083465"/>
          </a:xfrm>
          <a:prstGeom prst="rect">
            <a:avLst/>
          </a:prstGeom>
          <a:noFill/>
          <a:ln>
            <a:noFill/>
          </a:ln>
          <a:effectLst>
            <a:outerShdw blurRad="785813" dist="228600" dir="528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41" name="Google Shape;241;p35"/>
          <p:cNvPicPr preferRelativeResize="0"/>
          <p:nvPr/>
        </p:nvPicPr>
        <p:blipFill rotWithShape="1">
          <a:blip r:embed="rId4">
            <a:alphaModFix/>
          </a:blip>
          <a:srcRect l="5595" t="583" r="5595" b="49960"/>
          <a:stretch/>
        </p:blipFill>
        <p:spPr>
          <a:xfrm>
            <a:off x="206525" y="629550"/>
            <a:ext cx="2788750" cy="3137352"/>
          </a:xfrm>
          <a:prstGeom prst="rect">
            <a:avLst/>
          </a:prstGeom>
          <a:noFill/>
          <a:ln>
            <a:noFill/>
          </a:ln>
          <a:effectLst>
            <a:outerShdw blurRad="742950" dist="57150" dir="816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6"/>
          <p:cNvPicPr preferRelativeResize="0"/>
          <p:nvPr/>
        </p:nvPicPr>
        <p:blipFill rotWithShape="1">
          <a:blip r:embed="rId3">
            <a:alphaModFix/>
          </a:blip>
          <a:srcRect l="983" t="1383" r="2631" b="2573"/>
          <a:stretch/>
        </p:blipFill>
        <p:spPr>
          <a:xfrm>
            <a:off x="-443711" y="0"/>
            <a:ext cx="958771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6"/>
          <p:cNvSpPr/>
          <p:nvPr/>
        </p:nvSpPr>
        <p:spPr>
          <a:xfrm flipH="1">
            <a:off x="4893225" y="63075"/>
            <a:ext cx="1688400" cy="1444800"/>
          </a:xfrm>
          <a:prstGeom prst="teardrop">
            <a:avLst>
              <a:gd name="adj" fmla="val 100000"/>
            </a:avLst>
          </a:prstGeom>
          <a:solidFill>
            <a:srgbClr val="FDC603"/>
          </a:solidFill>
          <a:ln w="28575" cap="flat" cmpd="sng">
            <a:solidFill>
              <a:srgbClr val="F391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6"/>
          <p:cNvSpPr txBox="1"/>
          <p:nvPr/>
        </p:nvSpPr>
        <p:spPr>
          <a:xfrm>
            <a:off x="4969400" y="234975"/>
            <a:ext cx="1497000" cy="10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 Medium"/>
                <a:ea typeface="Montserrat Medium"/>
                <a:cs typeface="Montserrat Medium"/>
                <a:sym typeface="Montserrat Medium"/>
              </a:rPr>
              <a:t>Find a magazine article about...</a:t>
            </a:r>
            <a:endParaRPr sz="15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90380" y="0"/>
            <a:ext cx="951057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7"/>
          <p:cNvSpPr/>
          <p:nvPr/>
        </p:nvSpPr>
        <p:spPr>
          <a:xfrm>
            <a:off x="107400" y="322025"/>
            <a:ext cx="1714500" cy="1610100"/>
          </a:xfrm>
          <a:prstGeom prst="teardrop">
            <a:avLst>
              <a:gd name="adj" fmla="val 100000"/>
            </a:avLst>
          </a:prstGeom>
          <a:solidFill>
            <a:srgbClr val="DFA1FF"/>
          </a:solidFill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7"/>
          <p:cNvSpPr txBox="1"/>
          <p:nvPr/>
        </p:nvSpPr>
        <p:spPr>
          <a:xfrm>
            <a:off x="187850" y="511350"/>
            <a:ext cx="1610100" cy="12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 Medium"/>
                <a:ea typeface="Montserrat Medium"/>
                <a:cs typeface="Montserrat Medium"/>
                <a:sym typeface="Montserrat Medium"/>
              </a:rPr>
              <a:t>Find a forum that talks about...</a:t>
            </a:r>
            <a:endParaRPr sz="17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8"/>
          <p:cNvPicPr preferRelativeResize="0"/>
          <p:nvPr/>
        </p:nvPicPr>
        <p:blipFill rotWithShape="1">
          <a:blip r:embed="rId3">
            <a:alphaModFix/>
          </a:blip>
          <a:srcRect l="9681" r="9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8"/>
          <p:cNvSpPr txBox="1"/>
          <p:nvPr/>
        </p:nvSpPr>
        <p:spPr>
          <a:xfrm>
            <a:off x="0" y="1789875"/>
            <a:ext cx="6045000" cy="14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F8D00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Kooth</a:t>
            </a:r>
            <a:endParaRPr sz="3400">
              <a:solidFill>
                <a:srgbClr val="F8D00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solidFill>
                  <a:srgbClr val="F8D00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Activities</a:t>
            </a:r>
            <a:endParaRPr sz="5600">
              <a:solidFill>
                <a:srgbClr val="F8D00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65" name="Google Shape;26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7375" y="1031924"/>
            <a:ext cx="4626624" cy="4111574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8"/>
          <p:cNvSpPr/>
          <p:nvPr/>
        </p:nvSpPr>
        <p:spPr>
          <a:xfrm>
            <a:off x="31200" y="169625"/>
            <a:ext cx="1714500" cy="1610100"/>
          </a:xfrm>
          <a:prstGeom prst="teardrop">
            <a:avLst>
              <a:gd name="adj" fmla="val 100000"/>
            </a:avLst>
          </a:prstGeom>
          <a:solidFill>
            <a:srgbClr val="FFE599"/>
          </a:solidFill>
          <a:ln w="28575" cap="flat" cmpd="sng">
            <a:solidFill>
              <a:srgbClr val="F8D0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8"/>
          <p:cNvSpPr txBox="1"/>
          <p:nvPr/>
        </p:nvSpPr>
        <p:spPr>
          <a:xfrm>
            <a:off x="111650" y="358950"/>
            <a:ext cx="1610100" cy="12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 Medium"/>
                <a:ea typeface="Montserrat Medium"/>
                <a:cs typeface="Montserrat Medium"/>
                <a:sym typeface="Montserrat Medium"/>
              </a:rPr>
              <a:t>Find a mini- activity that helps with...</a:t>
            </a:r>
            <a:endParaRPr sz="17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8" name="Google Shape;268;p38"/>
          <p:cNvSpPr txBox="1"/>
          <p:nvPr/>
        </p:nvSpPr>
        <p:spPr>
          <a:xfrm>
            <a:off x="115475" y="3233050"/>
            <a:ext cx="4062300" cy="14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-"/>
            </a:pPr>
            <a:r>
              <a:rPr lang="en-GB" sz="1200" b="1">
                <a:latin typeface="Montserrat"/>
                <a:ea typeface="Montserrat"/>
                <a:cs typeface="Montserrat"/>
                <a:sym typeface="Montserrat"/>
              </a:rPr>
              <a:t>Find mini-activities to help with building healthy habits and more!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-"/>
            </a:pPr>
            <a:r>
              <a:rPr lang="en-GB" sz="1200" b="1">
                <a:latin typeface="Montserrat"/>
                <a:ea typeface="Montserrat"/>
                <a:cs typeface="Montserrat"/>
                <a:sym typeface="Montserrat"/>
              </a:rPr>
              <a:t>Speak to others about how the activities worked for you.  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Char char="-"/>
            </a:pPr>
            <a:r>
              <a:rPr lang="en-GB" sz="1200" b="1">
                <a:latin typeface="Montserrat"/>
                <a:ea typeface="Montserrat"/>
                <a:cs typeface="Montserrat"/>
                <a:sym typeface="Montserrat"/>
              </a:rPr>
              <a:t>Try them in your own time, away from screens.</a:t>
            </a:r>
            <a:r>
              <a:rPr lang="en-GB" sz="120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9"/>
          <p:cNvSpPr/>
          <p:nvPr/>
        </p:nvSpPr>
        <p:spPr>
          <a:xfrm rot="4318805">
            <a:off x="-4191016" y="-440960"/>
            <a:ext cx="9678436" cy="7600665"/>
          </a:xfrm>
          <a:prstGeom prst="blockArc">
            <a:avLst>
              <a:gd name="adj1" fmla="val 9664114"/>
              <a:gd name="adj2" fmla="val 4009175"/>
              <a:gd name="adj3" fmla="val 39613"/>
            </a:avLst>
          </a:prstGeom>
          <a:solidFill>
            <a:srgbClr val="1BAB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9"/>
          <p:cNvSpPr/>
          <p:nvPr/>
        </p:nvSpPr>
        <p:spPr>
          <a:xfrm rot="-1779512">
            <a:off x="3393781" y="2487705"/>
            <a:ext cx="9678479" cy="7600645"/>
          </a:xfrm>
          <a:prstGeom prst="blockArc">
            <a:avLst>
              <a:gd name="adj1" fmla="val 9664114"/>
              <a:gd name="adj2" fmla="val 4009175"/>
              <a:gd name="adj3" fmla="val 39613"/>
            </a:avLst>
          </a:prstGeom>
          <a:solidFill>
            <a:srgbClr val="1BAB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9"/>
          <p:cNvSpPr/>
          <p:nvPr/>
        </p:nvSpPr>
        <p:spPr>
          <a:xfrm>
            <a:off x="153375" y="112550"/>
            <a:ext cx="800700" cy="757200"/>
          </a:xfrm>
          <a:prstGeom prst="donut">
            <a:avLst>
              <a:gd name="adj" fmla="val 17199"/>
            </a:avLst>
          </a:prstGeom>
          <a:solidFill>
            <a:schemeClr val="lt2"/>
          </a:solidFill>
          <a:ln w="38100" cap="flat" cmpd="sng">
            <a:solidFill>
              <a:srgbClr val="2E8C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9"/>
          <p:cNvSpPr txBox="1"/>
          <p:nvPr/>
        </p:nvSpPr>
        <p:spPr>
          <a:xfrm>
            <a:off x="1041075" y="243050"/>
            <a:ext cx="3942600" cy="4962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2E8C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Create a journal entry on your feed and find it in the “My journal” space.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7" name="Google Shape;277;p39"/>
          <p:cNvSpPr/>
          <p:nvPr/>
        </p:nvSpPr>
        <p:spPr>
          <a:xfrm>
            <a:off x="153375" y="112550"/>
            <a:ext cx="800700" cy="757200"/>
          </a:xfrm>
          <a:prstGeom prst="donut">
            <a:avLst>
              <a:gd name="adj" fmla="val 17199"/>
            </a:avLst>
          </a:prstGeom>
          <a:solidFill>
            <a:schemeClr val="lt2"/>
          </a:solidFill>
          <a:ln w="38100" cap="flat" cmpd="sng">
            <a:solidFill>
              <a:srgbClr val="2E8C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9"/>
          <p:cNvSpPr txBox="1"/>
          <p:nvPr/>
        </p:nvSpPr>
        <p:spPr>
          <a:xfrm>
            <a:off x="1041075" y="243050"/>
            <a:ext cx="3942600" cy="4962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2E8C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Find a mini-activity that you can try at home.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9" name="Google Shape;279;p39"/>
          <p:cNvSpPr/>
          <p:nvPr/>
        </p:nvSpPr>
        <p:spPr>
          <a:xfrm>
            <a:off x="153375" y="112550"/>
            <a:ext cx="800700" cy="757200"/>
          </a:xfrm>
          <a:prstGeom prst="donut">
            <a:avLst>
              <a:gd name="adj" fmla="val 17199"/>
            </a:avLst>
          </a:prstGeom>
          <a:solidFill>
            <a:schemeClr val="lt2"/>
          </a:solidFill>
          <a:ln w="38100" cap="flat" cmpd="sng">
            <a:solidFill>
              <a:srgbClr val="2E8C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9"/>
          <p:cNvSpPr txBox="1"/>
          <p:nvPr/>
        </p:nvSpPr>
        <p:spPr>
          <a:xfrm>
            <a:off x="1041075" y="243050"/>
            <a:ext cx="4012800" cy="4962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2E8C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Change the avatar on your Kooth account.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1" name="Google Shape;281;p39"/>
          <p:cNvPicPr preferRelativeResize="0"/>
          <p:nvPr/>
        </p:nvPicPr>
        <p:blipFill rotWithShape="1">
          <a:blip r:embed="rId3">
            <a:alphaModFix/>
          </a:blip>
          <a:srcRect l="2498" t="4757" r="3578" b="4092"/>
          <a:stretch/>
        </p:blipFill>
        <p:spPr>
          <a:xfrm>
            <a:off x="3825075" y="2568050"/>
            <a:ext cx="5256651" cy="242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1978" y="1684409"/>
            <a:ext cx="4209752" cy="3349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9001" y="2297201"/>
            <a:ext cx="2317270" cy="2767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750" y="2297201"/>
            <a:ext cx="2335776" cy="276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66864" y="2297201"/>
            <a:ext cx="2254743" cy="276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68326" y="2297201"/>
            <a:ext cx="2271426" cy="276757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9"/>
          <p:cNvSpPr txBox="1"/>
          <p:nvPr/>
        </p:nvSpPr>
        <p:spPr>
          <a:xfrm>
            <a:off x="5221825" y="0"/>
            <a:ext cx="38685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u="sng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Activities on Kooth.</a:t>
            </a:r>
            <a:endParaRPr sz="2200" u="sng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/>
        </p:nvSpPr>
        <p:spPr>
          <a:xfrm>
            <a:off x="121850" y="3241800"/>
            <a:ext cx="36726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u="sng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What is mental health?</a:t>
            </a:r>
            <a:endParaRPr sz="2200" u="sng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34" name="Google Shape;13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34125" y="267138"/>
            <a:ext cx="3088125" cy="308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6"/>
          <p:cNvPicPr preferRelativeResize="0"/>
          <p:nvPr/>
        </p:nvPicPr>
        <p:blipFill rotWithShape="1">
          <a:blip r:embed="rId5">
            <a:alphaModFix/>
          </a:blip>
          <a:srcRect l="38073" t="6138" r="37461" b="69837"/>
          <a:stretch/>
        </p:blipFill>
        <p:spPr>
          <a:xfrm>
            <a:off x="1375575" y="3784138"/>
            <a:ext cx="1165150" cy="11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6"/>
          <p:cNvPicPr preferRelativeResize="0"/>
          <p:nvPr/>
        </p:nvPicPr>
        <p:blipFill rotWithShape="1">
          <a:blip r:embed="rId5">
            <a:alphaModFix/>
          </a:blip>
          <a:srcRect l="7770" t="6389" r="69123" b="70118"/>
          <a:stretch/>
        </p:blipFill>
        <p:spPr>
          <a:xfrm>
            <a:off x="2655725" y="3715925"/>
            <a:ext cx="1259625" cy="128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6"/>
          <p:cNvPicPr preferRelativeResize="0"/>
          <p:nvPr/>
        </p:nvPicPr>
        <p:blipFill rotWithShape="1">
          <a:blip r:embed="rId5">
            <a:alphaModFix/>
          </a:blip>
          <a:srcRect l="70405" t="8051" r="5274" b="70081"/>
          <a:stretch/>
        </p:blipFill>
        <p:spPr>
          <a:xfrm>
            <a:off x="235325" y="3938100"/>
            <a:ext cx="930075" cy="83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0639" y="1220757"/>
            <a:ext cx="2872324" cy="224426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6"/>
          <p:cNvSpPr/>
          <p:nvPr/>
        </p:nvSpPr>
        <p:spPr>
          <a:xfrm rot="834532">
            <a:off x="3904521" y="1559255"/>
            <a:ext cx="3043951" cy="1866389"/>
          </a:xfrm>
          <a:prstGeom prst="cloudCallout">
            <a:avLst>
              <a:gd name="adj1" fmla="val -41528"/>
              <a:gd name="adj2" fmla="val 68947"/>
            </a:avLst>
          </a:prstGeom>
          <a:solidFill>
            <a:srgbClr val="FFFFFF"/>
          </a:solidFill>
          <a:ln w="19050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6"/>
          <p:cNvSpPr txBox="1"/>
          <p:nvPr/>
        </p:nvSpPr>
        <p:spPr>
          <a:xfrm>
            <a:off x="4286550" y="1673300"/>
            <a:ext cx="2445600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Montserrat"/>
                <a:ea typeface="Montserrat"/>
                <a:cs typeface="Montserrat"/>
                <a:sym typeface="Montserrat"/>
              </a:rPr>
              <a:t>It’s a part of our physical health and it is how we think, feel, how we cope, it’s our confidence and how we react to negative or stressful situations. 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6"/>
          <p:cNvSpPr txBox="1"/>
          <p:nvPr/>
        </p:nvSpPr>
        <p:spPr>
          <a:xfrm>
            <a:off x="-119725" y="-76200"/>
            <a:ext cx="46155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434343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This means different things on different days, because what we think and how we feel can change all of the time. </a:t>
            </a:r>
            <a:endParaRPr sz="1100">
              <a:solidFill>
                <a:srgbClr val="434343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2" name="Google Shape;142;p26"/>
          <p:cNvSpPr txBox="1"/>
          <p:nvPr/>
        </p:nvSpPr>
        <p:spPr>
          <a:xfrm>
            <a:off x="121850" y="796425"/>
            <a:ext cx="36726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Mental health is a spectrum. </a:t>
            </a:r>
            <a:endParaRPr sz="190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1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1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4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4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/>
        </p:nvSpPr>
        <p:spPr>
          <a:xfrm>
            <a:off x="139250" y="95725"/>
            <a:ext cx="53436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u="sng">
                <a:latin typeface="Montserrat SemiBold"/>
                <a:ea typeface="Montserrat SemiBold"/>
                <a:cs typeface="Montserrat SemiBold"/>
                <a:sym typeface="Montserrat SemiBold"/>
              </a:rPr>
              <a:t>Mental health as a spectrum </a:t>
            </a:r>
            <a:endParaRPr sz="2100" u="sng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48" name="Google Shape;148;p27"/>
          <p:cNvCxnSpPr/>
          <p:nvPr/>
        </p:nvCxnSpPr>
        <p:spPr>
          <a:xfrm flipH="1">
            <a:off x="2796987" y="1235381"/>
            <a:ext cx="10800" cy="2407500"/>
          </a:xfrm>
          <a:prstGeom prst="straightConnector1">
            <a:avLst/>
          </a:prstGeom>
          <a:noFill/>
          <a:ln w="762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" name="Google Shape;149;p27"/>
          <p:cNvCxnSpPr/>
          <p:nvPr/>
        </p:nvCxnSpPr>
        <p:spPr>
          <a:xfrm rot="10800000" flipH="1">
            <a:off x="1415375" y="2363150"/>
            <a:ext cx="3602100" cy="8400"/>
          </a:xfrm>
          <a:prstGeom prst="straightConnector1">
            <a:avLst/>
          </a:prstGeom>
          <a:noFill/>
          <a:ln w="7620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" name="Google Shape;150;p27"/>
          <p:cNvSpPr txBox="1"/>
          <p:nvPr/>
        </p:nvSpPr>
        <p:spPr>
          <a:xfrm>
            <a:off x="2325375" y="914400"/>
            <a:ext cx="9537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434343"/>
                </a:solidFill>
                <a:highlight>
                  <a:srgbClr val="E44D61"/>
                </a:highlight>
                <a:latin typeface="Montserrat"/>
                <a:ea typeface="Montserrat"/>
                <a:cs typeface="Montserrat"/>
                <a:sym typeface="Montserrat"/>
              </a:rPr>
              <a:t>Lot’s of </a:t>
            </a:r>
            <a:endParaRPr sz="1200" b="1">
              <a:solidFill>
                <a:srgbClr val="434343"/>
              </a:solidFill>
              <a:highlight>
                <a:srgbClr val="E44D6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434343"/>
                </a:solidFill>
                <a:highlight>
                  <a:srgbClr val="E44D61"/>
                </a:highlight>
                <a:latin typeface="Montserrat"/>
                <a:ea typeface="Montserrat"/>
                <a:cs typeface="Montserrat"/>
                <a:sym typeface="Montserrat"/>
              </a:rPr>
              <a:t>self-care </a:t>
            </a:r>
            <a:endParaRPr sz="1200" b="1">
              <a:solidFill>
                <a:srgbClr val="434343"/>
              </a:solidFill>
              <a:highlight>
                <a:srgbClr val="E44D6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7"/>
          <p:cNvSpPr txBox="1"/>
          <p:nvPr/>
        </p:nvSpPr>
        <p:spPr>
          <a:xfrm>
            <a:off x="2219125" y="3434175"/>
            <a:ext cx="11754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434343"/>
                </a:solidFill>
                <a:highlight>
                  <a:srgbClr val="E44D61"/>
                </a:highlight>
                <a:latin typeface="Montserrat"/>
                <a:ea typeface="Montserrat"/>
                <a:cs typeface="Montserrat"/>
                <a:sym typeface="Montserrat"/>
              </a:rPr>
              <a:t>Only a little</a:t>
            </a:r>
            <a:endParaRPr sz="1200" b="1">
              <a:solidFill>
                <a:srgbClr val="434343"/>
              </a:solidFill>
              <a:highlight>
                <a:srgbClr val="E44D6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434343"/>
                </a:solidFill>
                <a:highlight>
                  <a:srgbClr val="E44D61"/>
                </a:highlight>
                <a:latin typeface="Montserrat"/>
                <a:ea typeface="Montserrat"/>
                <a:cs typeface="Montserrat"/>
                <a:sym typeface="Montserrat"/>
              </a:rPr>
              <a:t>self-care</a:t>
            </a:r>
            <a:r>
              <a:rPr lang="en-GB" sz="1200">
                <a:solidFill>
                  <a:srgbClr val="0000FF"/>
                </a:solidFill>
                <a:highlight>
                  <a:srgbClr val="E44D6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200">
              <a:solidFill>
                <a:srgbClr val="0000FF"/>
              </a:solidFill>
              <a:highlight>
                <a:srgbClr val="E44D6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7"/>
          <p:cNvSpPr txBox="1"/>
          <p:nvPr/>
        </p:nvSpPr>
        <p:spPr>
          <a:xfrm>
            <a:off x="3984825" y="1953975"/>
            <a:ext cx="13767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434343"/>
                </a:solidFill>
                <a:highlight>
                  <a:srgbClr val="F39105"/>
                </a:highlight>
                <a:latin typeface="Montserrat"/>
                <a:ea typeface="Montserrat"/>
                <a:cs typeface="Montserrat"/>
                <a:sym typeface="Montserrat"/>
              </a:rPr>
              <a:t>No diagnosed mental health condition</a:t>
            </a:r>
            <a:endParaRPr sz="1200" b="1">
              <a:solidFill>
                <a:srgbClr val="434343"/>
              </a:solidFill>
              <a:highlight>
                <a:srgbClr val="F39105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434343"/>
              </a:solidFill>
              <a:highlight>
                <a:srgbClr val="F39105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27"/>
          <p:cNvSpPr txBox="1"/>
          <p:nvPr/>
        </p:nvSpPr>
        <p:spPr>
          <a:xfrm>
            <a:off x="490175" y="1957800"/>
            <a:ext cx="13767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434343"/>
                </a:solidFill>
                <a:highlight>
                  <a:srgbClr val="F39105"/>
                </a:highlight>
                <a:latin typeface="Montserrat"/>
                <a:ea typeface="Montserrat"/>
                <a:cs typeface="Montserrat"/>
                <a:sym typeface="Montserrat"/>
              </a:rPr>
              <a:t>A diagnosed mental health condition</a:t>
            </a:r>
            <a:endParaRPr sz="1200" b="1">
              <a:solidFill>
                <a:srgbClr val="434343"/>
              </a:solidFill>
              <a:highlight>
                <a:srgbClr val="F39105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7"/>
          <p:cNvSpPr/>
          <p:nvPr/>
        </p:nvSpPr>
        <p:spPr>
          <a:xfrm>
            <a:off x="357325" y="573599"/>
            <a:ext cx="1981260" cy="1473012"/>
          </a:xfrm>
          <a:prstGeom prst="cloud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7"/>
          <p:cNvSpPr txBox="1"/>
          <p:nvPr/>
        </p:nvSpPr>
        <p:spPr>
          <a:xfrm>
            <a:off x="468650" y="733213"/>
            <a:ext cx="17586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1BABA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This person may have a diagnosed condition, but very positive well-being because they are investing in self-care.</a:t>
            </a:r>
            <a:endParaRPr b="1">
              <a:solidFill>
                <a:srgbClr val="1BABA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7"/>
          <p:cNvSpPr/>
          <p:nvPr/>
        </p:nvSpPr>
        <p:spPr>
          <a:xfrm>
            <a:off x="3252925" y="459775"/>
            <a:ext cx="2108592" cy="1510596"/>
          </a:xfrm>
          <a:prstGeom prst="cloud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7"/>
          <p:cNvSpPr txBox="1"/>
          <p:nvPr/>
        </p:nvSpPr>
        <p:spPr>
          <a:xfrm>
            <a:off x="3440450" y="657025"/>
            <a:ext cx="1787100" cy="12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1BABA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This person pays close attention to their self care, they also adapt it as they as need and they have no diagnosed mental health condition.</a:t>
            </a:r>
            <a:endParaRPr sz="1000" b="1">
              <a:solidFill>
                <a:srgbClr val="1BABA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1BABA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7"/>
          <p:cNvSpPr/>
          <p:nvPr/>
        </p:nvSpPr>
        <p:spPr>
          <a:xfrm>
            <a:off x="357325" y="2630999"/>
            <a:ext cx="1981260" cy="1473012"/>
          </a:xfrm>
          <a:prstGeom prst="cloud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7"/>
          <p:cNvSpPr txBox="1"/>
          <p:nvPr/>
        </p:nvSpPr>
        <p:spPr>
          <a:xfrm>
            <a:off x="468650" y="2866813"/>
            <a:ext cx="17586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1BABA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This person may have a diagnosed condition, but they do not invest in self care. As a result their mental health may suffer.</a:t>
            </a:r>
            <a:endParaRPr sz="1000" b="1">
              <a:solidFill>
                <a:srgbClr val="1BABA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1BABA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7"/>
          <p:cNvSpPr/>
          <p:nvPr/>
        </p:nvSpPr>
        <p:spPr>
          <a:xfrm>
            <a:off x="3252925" y="2669575"/>
            <a:ext cx="2108592" cy="1510596"/>
          </a:xfrm>
          <a:prstGeom prst="cloud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7"/>
          <p:cNvSpPr txBox="1"/>
          <p:nvPr/>
        </p:nvSpPr>
        <p:spPr>
          <a:xfrm>
            <a:off x="3440450" y="2713275"/>
            <a:ext cx="1787100" cy="14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1BABA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This person has no diagnosed mental health condition, but they do not spend much time focusing on self care and their mental health may suffer.</a:t>
            </a:r>
            <a:endParaRPr sz="1000" b="1">
              <a:solidFill>
                <a:srgbClr val="1BABA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/>
        </p:nvSpPr>
        <p:spPr>
          <a:xfrm>
            <a:off x="130550" y="95725"/>
            <a:ext cx="51540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latin typeface="Montserrat SemiBold"/>
                <a:ea typeface="Montserrat SemiBold"/>
                <a:cs typeface="Montserrat SemiBold"/>
                <a:sym typeface="Montserrat SemiBold"/>
              </a:rPr>
              <a:t>What is self care and how can we do it?</a:t>
            </a:r>
            <a:endParaRPr sz="1800" u="sng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7" name="Google Shape;167;p28"/>
          <p:cNvSpPr/>
          <p:nvPr/>
        </p:nvSpPr>
        <p:spPr>
          <a:xfrm rot="-316709">
            <a:off x="3191046" y="1023649"/>
            <a:ext cx="2106075" cy="1246962"/>
          </a:xfrm>
          <a:prstGeom prst="cloud">
            <a:avLst/>
          </a:prstGeom>
          <a:solidFill>
            <a:srgbClr val="FFFFFF"/>
          </a:solidFill>
          <a:ln w="19050" cap="flat" cmpd="sng">
            <a:solidFill>
              <a:srgbClr val="1BAB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			</a:t>
            </a:r>
            <a:endParaRPr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Asking for support</a:t>
            </a:r>
            <a:endParaRPr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8" name="Google Shape;168;p28"/>
          <p:cNvSpPr/>
          <p:nvPr/>
        </p:nvSpPr>
        <p:spPr>
          <a:xfrm rot="810996">
            <a:off x="4905660" y="352268"/>
            <a:ext cx="1706914" cy="1056887"/>
          </a:xfrm>
          <a:prstGeom prst="cloud">
            <a:avLst/>
          </a:prstGeom>
          <a:solidFill>
            <a:srgbClr val="FFFFFF"/>
          </a:solidFill>
          <a:ln w="19050" cap="flat" cmpd="sng">
            <a:solidFill>
              <a:srgbClr val="1BAB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Breaking down the situation</a:t>
            </a:r>
            <a:endParaRPr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9" name="Google Shape;169;p28"/>
          <p:cNvSpPr/>
          <p:nvPr/>
        </p:nvSpPr>
        <p:spPr>
          <a:xfrm rot="419289">
            <a:off x="6600364" y="32450"/>
            <a:ext cx="2243192" cy="1246947"/>
          </a:xfrm>
          <a:prstGeom prst="cloud">
            <a:avLst/>
          </a:prstGeom>
          <a:solidFill>
            <a:srgbClr val="FFFFFF"/>
          </a:solidFill>
          <a:ln w="19050" cap="flat" cmpd="sng">
            <a:solidFill>
              <a:srgbClr val="1BAB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Work on Time management</a:t>
            </a:r>
            <a:endParaRPr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0" name="Google Shape;170;p28"/>
          <p:cNvSpPr/>
          <p:nvPr/>
        </p:nvSpPr>
        <p:spPr>
          <a:xfrm rot="-168244">
            <a:off x="5435584" y="1572538"/>
            <a:ext cx="2055325" cy="1306848"/>
          </a:xfrm>
          <a:prstGeom prst="cloud">
            <a:avLst/>
          </a:prstGeom>
          <a:solidFill>
            <a:srgbClr val="FFFFFF"/>
          </a:solidFill>
          <a:ln w="19050" cap="flat" cmpd="sng">
            <a:solidFill>
              <a:srgbClr val="1BAB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Create a to-do list/ vision board</a:t>
            </a:r>
            <a:endParaRPr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1" name="Google Shape;171;p28"/>
          <p:cNvSpPr/>
          <p:nvPr/>
        </p:nvSpPr>
        <p:spPr>
          <a:xfrm rot="679066">
            <a:off x="7176718" y="1325525"/>
            <a:ext cx="1857322" cy="1026642"/>
          </a:xfrm>
          <a:prstGeom prst="cloud">
            <a:avLst/>
          </a:prstGeom>
          <a:solidFill>
            <a:srgbClr val="FFFFFF"/>
          </a:solidFill>
          <a:ln w="19050" cap="flat" cmpd="sng">
            <a:solidFill>
              <a:srgbClr val="1BAB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Establish boundaries</a:t>
            </a:r>
            <a:endParaRPr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2" name="Google Shape;172;p28"/>
          <p:cNvSpPr/>
          <p:nvPr/>
        </p:nvSpPr>
        <p:spPr>
          <a:xfrm rot="-316709">
            <a:off x="30934" y="543424"/>
            <a:ext cx="2106075" cy="1246962"/>
          </a:xfrm>
          <a:prstGeom prst="cloud">
            <a:avLst/>
          </a:prstGeom>
          <a:solidFill>
            <a:srgbClr val="FFFFFF"/>
          </a:solidFill>
          <a:ln w="19050" cap="flat" cmpd="sng">
            <a:solidFill>
              <a:srgbClr val="1BAB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Pep talks &amp; daily mantras</a:t>
            </a:r>
            <a:endParaRPr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	</a:t>
            </a:r>
            <a:endParaRPr sz="13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3" name="Google Shape;173;p28"/>
          <p:cNvSpPr/>
          <p:nvPr/>
        </p:nvSpPr>
        <p:spPr>
          <a:xfrm rot="811001">
            <a:off x="2090192" y="558095"/>
            <a:ext cx="1551185" cy="1056887"/>
          </a:xfrm>
          <a:prstGeom prst="cloud">
            <a:avLst/>
          </a:prstGeom>
          <a:solidFill>
            <a:srgbClr val="FFFFFF"/>
          </a:solidFill>
          <a:ln w="19050" cap="flat" cmpd="sng">
            <a:solidFill>
              <a:srgbClr val="1BAB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Taking a bath </a:t>
            </a:r>
            <a:endParaRPr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4" name="Google Shape;174;p28"/>
          <p:cNvSpPr/>
          <p:nvPr/>
        </p:nvSpPr>
        <p:spPr>
          <a:xfrm rot="419367">
            <a:off x="3920312" y="2368359"/>
            <a:ext cx="2106099" cy="1246947"/>
          </a:xfrm>
          <a:prstGeom prst="cloud">
            <a:avLst/>
          </a:prstGeom>
          <a:solidFill>
            <a:srgbClr val="FFFFFF"/>
          </a:solidFill>
          <a:ln w="19050" cap="flat" cmpd="sng">
            <a:solidFill>
              <a:srgbClr val="1BAB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Meditation/mindfulness</a:t>
            </a:r>
            <a:endParaRPr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5" name="Google Shape;175;p28"/>
          <p:cNvSpPr/>
          <p:nvPr/>
        </p:nvSpPr>
        <p:spPr>
          <a:xfrm rot="-168244">
            <a:off x="6100609" y="2795338"/>
            <a:ext cx="2055325" cy="1306848"/>
          </a:xfrm>
          <a:prstGeom prst="cloud">
            <a:avLst/>
          </a:prstGeom>
          <a:solidFill>
            <a:srgbClr val="FFFFFF"/>
          </a:solidFill>
          <a:ln w="19050" cap="flat" cmpd="sng">
            <a:solidFill>
              <a:srgbClr val="1BAB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Looking after a plant or pet</a:t>
            </a:r>
            <a:endParaRPr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6" name="Google Shape;176;p28"/>
          <p:cNvSpPr/>
          <p:nvPr/>
        </p:nvSpPr>
        <p:spPr>
          <a:xfrm rot="679251">
            <a:off x="3760986" y="3664905"/>
            <a:ext cx="2334371" cy="1081055"/>
          </a:xfrm>
          <a:prstGeom prst="cloud">
            <a:avLst/>
          </a:prstGeom>
          <a:solidFill>
            <a:srgbClr val="FFFFFF"/>
          </a:solidFill>
          <a:ln w="19050" cap="flat" cmpd="sng">
            <a:solidFill>
              <a:srgbClr val="1BAB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Exercise or playing sports</a:t>
            </a:r>
            <a:endParaRPr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7" name="Google Shape;177;p28"/>
          <p:cNvSpPr/>
          <p:nvPr/>
        </p:nvSpPr>
        <p:spPr>
          <a:xfrm rot="-168244">
            <a:off x="7001521" y="3690563"/>
            <a:ext cx="2055325" cy="1306848"/>
          </a:xfrm>
          <a:prstGeom prst="cloud">
            <a:avLst/>
          </a:prstGeom>
          <a:solidFill>
            <a:srgbClr val="FFFFFF"/>
          </a:solidFill>
          <a:ln w="19050" cap="flat" cmpd="sng">
            <a:solidFill>
              <a:srgbClr val="1BAB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Journalling </a:t>
            </a:r>
            <a:endParaRPr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8" name="Google Shape;178;p28"/>
          <p:cNvSpPr/>
          <p:nvPr/>
        </p:nvSpPr>
        <p:spPr>
          <a:xfrm>
            <a:off x="2189900" y="693624"/>
            <a:ext cx="2211840" cy="1292868"/>
          </a:xfrm>
          <a:prstGeom prst="cloud">
            <a:avLst/>
          </a:prstGeom>
          <a:solidFill>
            <a:srgbClr val="F1C232"/>
          </a:solidFill>
          <a:ln w="28575" cap="flat" cmpd="sng">
            <a:solidFill>
              <a:srgbClr val="F8F8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8"/>
          <p:cNvSpPr/>
          <p:nvPr/>
        </p:nvSpPr>
        <p:spPr>
          <a:xfrm>
            <a:off x="5753525" y="977124"/>
            <a:ext cx="1968300" cy="1093716"/>
          </a:xfrm>
          <a:prstGeom prst="cloud">
            <a:avLst/>
          </a:prstGeom>
          <a:solidFill>
            <a:srgbClr val="F1C232"/>
          </a:solidFill>
          <a:ln w="28575" cap="flat" cmpd="sng">
            <a:solidFill>
              <a:srgbClr val="F8F8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8"/>
          <p:cNvSpPr/>
          <p:nvPr/>
        </p:nvSpPr>
        <p:spPr>
          <a:xfrm>
            <a:off x="1643350" y="3486425"/>
            <a:ext cx="2588544" cy="1438020"/>
          </a:xfrm>
          <a:prstGeom prst="cloud">
            <a:avLst/>
          </a:prstGeom>
          <a:solidFill>
            <a:srgbClr val="F1C232"/>
          </a:solidFill>
          <a:ln w="28575" cap="flat" cmpd="sng">
            <a:solidFill>
              <a:srgbClr val="F8F8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8"/>
          <p:cNvSpPr/>
          <p:nvPr/>
        </p:nvSpPr>
        <p:spPr>
          <a:xfrm>
            <a:off x="6650599" y="3246800"/>
            <a:ext cx="2116692" cy="1235088"/>
          </a:xfrm>
          <a:prstGeom prst="cloud">
            <a:avLst/>
          </a:prstGeom>
          <a:solidFill>
            <a:srgbClr val="F1C232"/>
          </a:solidFill>
          <a:ln w="28575" cap="flat" cmpd="sng">
            <a:solidFill>
              <a:srgbClr val="F8F8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8"/>
          <p:cNvSpPr txBox="1"/>
          <p:nvPr/>
        </p:nvSpPr>
        <p:spPr>
          <a:xfrm>
            <a:off x="2510125" y="797850"/>
            <a:ext cx="1968300" cy="9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Try out journaling to track your feelings and what effects them.</a:t>
            </a:r>
            <a:endParaRPr/>
          </a:p>
        </p:txBody>
      </p:sp>
      <p:sp>
        <p:nvSpPr>
          <p:cNvPr id="183" name="Google Shape;183;p28"/>
          <p:cNvSpPr txBox="1"/>
          <p:nvPr/>
        </p:nvSpPr>
        <p:spPr>
          <a:xfrm>
            <a:off x="6069925" y="977125"/>
            <a:ext cx="1630200" cy="9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Write an article, poem or short story on </a:t>
            </a:r>
            <a:endParaRPr/>
          </a:p>
        </p:txBody>
      </p:sp>
      <p:sp>
        <p:nvSpPr>
          <p:cNvPr id="184" name="Google Shape;184;p28"/>
          <p:cNvSpPr txBox="1"/>
          <p:nvPr/>
        </p:nvSpPr>
        <p:spPr>
          <a:xfrm>
            <a:off x="1854488" y="3751675"/>
            <a:ext cx="2022600" cy="9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Take part in some mini-activities and get involved with the Kooth online community.</a:t>
            </a:r>
            <a:endParaRPr/>
          </a:p>
        </p:txBody>
      </p:sp>
      <p:sp>
        <p:nvSpPr>
          <p:cNvPr id="185" name="Google Shape;185;p28"/>
          <p:cNvSpPr txBox="1"/>
          <p:nvPr/>
        </p:nvSpPr>
        <p:spPr>
          <a:xfrm>
            <a:off x="6520850" y="3452200"/>
            <a:ext cx="2022600" cy="9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Reach out on through forums or speak to Kooth staff for some advice.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/>
          <p:nvPr/>
        </p:nvSpPr>
        <p:spPr>
          <a:xfrm>
            <a:off x="87025" y="69625"/>
            <a:ext cx="43080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500" u="sng">
                <a:solidFill>
                  <a:srgbClr val="43434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What is Kooth?</a:t>
            </a:r>
            <a:endParaRPr sz="2500" u="sng">
              <a:solidFill>
                <a:srgbClr val="43434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9"/>
          <p:cNvSpPr txBox="1"/>
          <p:nvPr/>
        </p:nvSpPr>
        <p:spPr>
          <a:xfrm>
            <a:off x="652725" y="776825"/>
            <a:ext cx="363720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Supports you with wellbeing.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2" name="Google Shape;192;p29"/>
          <p:cNvSpPr txBox="1"/>
          <p:nvPr/>
        </p:nvSpPr>
        <p:spPr>
          <a:xfrm>
            <a:off x="652725" y="1595825"/>
            <a:ext cx="311340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Counselling and mentoring.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3" name="Google Shape;193;p29"/>
          <p:cNvSpPr txBox="1"/>
          <p:nvPr/>
        </p:nvSpPr>
        <p:spPr>
          <a:xfrm>
            <a:off x="652725" y="1146250"/>
            <a:ext cx="363720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Understanding and supportive. 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4" name="Google Shape;194;p29"/>
          <p:cNvSpPr txBox="1"/>
          <p:nvPr/>
        </p:nvSpPr>
        <p:spPr>
          <a:xfrm>
            <a:off x="652725" y="2045400"/>
            <a:ext cx="311340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Tonnes of self-help resources.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95" name="Google Shape;195;p29"/>
          <p:cNvPicPr preferRelativeResize="0"/>
          <p:nvPr/>
        </p:nvPicPr>
        <p:blipFill rotWithShape="1">
          <a:blip r:embed="rId4">
            <a:alphaModFix/>
          </a:blip>
          <a:srcRect r="36057"/>
          <a:stretch/>
        </p:blipFill>
        <p:spPr>
          <a:xfrm rot="145459" flipH="1">
            <a:off x="-29813" y="2931228"/>
            <a:ext cx="2847130" cy="227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9"/>
          <p:cNvSpPr txBox="1"/>
          <p:nvPr/>
        </p:nvSpPr>
        <p:spPr>
          <a:xfrm rot="193869">
            <a:off x="605944" y="3678859"/>
            <a:ext cx="1894812" cy="114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There’s nothing too big, or too small, for Kooth to support with!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29"/>
          <p:cNvSpPr/>
          <p:nvPr/>
        </p:nvSpPr>
        <p:spPr>
          <a:xfrm rot="5253772">
            <a:off x="4353310" y="-13721"/>
            <a:ext cx="1523878" cy="1624492"/>
          </a:xfrm>
          <a:prstGeom prst="ellipse">
            <a:avLst/>
          </a:prstGeom>
          <a:solidFill>
            <a:srgbClr val="FDCC05"/>
          </a:solidFill>
          <a:ln w="38100" cap="flat" cmpd="sng">
            <a:solidFill>
              <a:srgbClr val="D9C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9"/>
          <p:cNvSpPr txBox="1"/>
          <p:nvPr/>
        </p:nvSpPr>
        <p:spPr>
          <a:xfrm rot="-770851">
            <a:off x="4335431" y="454105"/>
            <a:ext cx="1585287" cy="737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E44D6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Completely anonymous!</a:t>
            </a:r>
            <a:endParaRPr sz="1500">
              <a:solidFill>
                <a:srgbClr val="E44D6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8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8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38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8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8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8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8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1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105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/>
          <p:nvPr/>
        </p:nvSpPr>
        <p:spPr>
          <a:xfrm>
            <a:off x="0" y="78325"/>
            <a:ext cx="52740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u="sng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How to sign up to Kooth.com</a:t>
            </a:r>
            <a:endParaRPr sz="2200" u="sng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04" name="Google Shape;20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4750" y="-112050"/>
            <a:ext cx="3225775" cy="53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16725"/>
            <a:ext cx="6077398" cy="3608455"/>
          </a:xfrm>
          <a:prstGeom prst="rect">
            <a:avLst/>
          </a:prstGeom>
          <a:noFill/>
          <a:ln>
            <a:noFill/>
          </a:ln>
          <a:effectLst>
            <a:outerShdw blurRad="428625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105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/>
          <p:nvPr/>
        </p:nvSpPr>
        <p:spPr>
          <a:xfrm>
            <a:off x="0" y="78325"/>
            <a:ext cx="52740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u="sng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How to sign up to Kooth.com</a:t>
            </a:r>
            <a:endParaRPr sz="2200" u="sng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11" name="Google Shape;21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4750" y="-89650"/>
            <a:ext cx="3225775" cy="527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600" y="639913"/>
            <a:ext cx="5585000" cy="4362075"/>
          </a:xfrm>
          <a:prstGeom prst="rect">
            <a:avLst/>
          </a:prstGeom>
          <a:noFill/>
          <a:ln>
            <a:noFill/>
          </a:ln>
          <a:effectLst>
            <a:outerShdw blurRad="657225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105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/>
          <p:nvPr/>
        </p:nvSpPr>
        <p:spPr>
          <a:xfrm>
            <a:off x="0" y="78325"/>
            <a:ext cx="52740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u="sng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How to sign up to Kooth.com</a:t>
            </a:r>
            <a:endParaRPr sz="2200" u="sng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18" name="Google Shape;21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4750" y="-89650"/>
            <a:ext cx="3225775" cy="527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723" y="549862"/>
            <a:ext cx="5274001" cy="4542202"/>
          </a:xfrm>
          <a:prstGeom prst="rect">
            <a:avLst/>
          </a:prstGeom>
          <a:noFill/>
          <a:ln>
            <a:noFill/>
          </a:ln>
          <a:effectLst>
            <a:outerShdw blurRad="657225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105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/>
          <p:nvPr/>
        </p:nvSpPr>
        <p:spPr>
          <a:xfrm>
            <a:off x="0" y="78325"/>
            <a:ext cx="52740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u="sng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How to sign up to Kooth.com</a:t>
            </a:r>
            <a:endParaRPr sz="2200" u="sng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25" name="Google Shape;22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4750" y="-89650"/>
            <a:ext cx="3225775" cy="527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850" y="549850"/>
            <a:ext cx="4596925" cy="4542226"/>
          </a:xfrm>
          <a:prstGeom prst="rect">
            <a:avLst/>
          </a:prstGeom>
          <a:noFill/>
          <a:ln>
            <a:noFill/>
          </a:ln>
          <a:effectLst>
            <a:outerShdw blurRad="814388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1136</Words>
  <Application>Microsoft Office PowerPoint</Application>
  <PresentationFormat>On-screen Show (16:9)</PresentationFormat>
  <Paragraphs>126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Montserrat ExtraBold</vt:lpstr>
      <vt:lpstr>Montserrat</vt:lpstr>
      <vt:lpstr>Arial</vt:lpstr>
      <vt:lpstr>Permanent Marker</vt:lpstr>
      <vt:lpstr>Montserrat SemiBold</vt:lpstr>
      <vt:lpstr>Montserrat Black</vt:lpstr>
      <vt:lpstr>Calibri</vt:lpstr>
      <vt:lpstr>Montserrat Medium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Melhuish, Beth</dc:creator>
  <cp:lastModifiedBy>Melhuish, Beth</cp:lastModifiedBy>
  <cp:revision>1</cp:revision>
  <dcterms:modified xsi:type="dcterms:W3CDTF">2021-12-21T16:09:40Z</dcterms:modified>
</cp:coreProperties>
</file>